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83" r:id="rId4"/>
    <p:sldId id="266" r:id="rId5"/>
    <p:sldId id="273" r:id="rId6"/>
    <p:sldId id="271" r:id="rId7"/>
    <p:sldId id="272" r:id="rId8"/>
    <p:sldId id="284" r:id="rId9"/>
    <p:sldId id="280" r:id="rId10"/>
    <p:sldId id="285" r:id="rId11"/>
    <p:sldId id="277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60FD0963-585D-41FC-B9E8-A975E35C6A79}">
          <p14:sldIdLst>
            <p14:sldId id="256"/>
            <p14:sldId id="257"/>
            <p14:sldId id="283"/>
          </p14:sldIdLst>
        </p14:section>
        <p14:section name="CRISP Overview" id="{688C01E3-5E7D-44FC-9057-7EC329EF5057}">
          <p14:sldIdLst>
            <p14:sldId id="266"/>
            <p14:sldId id="273"/>
            <p14:sldId id="271"/>
            <p14:sldId id="272"/>
          </p14:sldIdLst>
        </p14:section>
        <p14:section name="Care Management Tool" id="{C24D263F-6AA7-462E-9A57-2A9BE4BBD137}">
          <p14:sldIdLst>
            <p14:sldId id="284"/>
            <p14:sldId id="280"/>
            <p14:sldId id="285"/>
          </p14:sldIdLst>
        </p14:section>
        <p14:section name="Deliverables and Timeline" id="{B1BF0A93-84B2-414D-9D93-6561ACB485A1}">
          <p14:sldIdLst>
            <p14:sldId id="277"/>
          </p14:sldIdLst>
        </p14:section>
        <p14:section name="Questions" id="{A816039D-BABD-4268-8F94-33F07BDCBA1C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  <a:srgbClr val="F39C19"/>
    <a:srgbClr val="4C8DBE"/>
    <a:srgbClr val="5CA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7680" autoAdjust="0"/>
  </p:normalViewPr>
  <p:slideViewPr>
    <p:cSldViewPr snapToGrid="0">
      <p:cViewPr varScale="1">
        <p:scale>
          <a:sx n="79" d="100"/>
          <a:sy n="79" d="100"/>
        </p:scale>
        <p:origin x="8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E7231-12D4-47CD-ADEA-FB714FC5E8ED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A5DDF-6947-4415-AD2D-EC4C3F7E6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https://crisphealth.org/about/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A5DDF-6947-4415-AD2D-EC4C3F7E6C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6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https://crisphealth.org/about/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A5DDF-6947-4415-AD2D-EC4C3F7E6C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29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https://crisphealth.org/about/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A5DDF-6947-4415-AD2D-EC4C3F7E6C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34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https://crisphealth.org/about/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A5DDF-6947-4415-AD2D-EC4C3F7E6C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8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412" y="1606620"/>
            <a:ext cx="5439509" cy="2387600"/>
          </a:xfrm>
        </p:spPr>
        <p:txBody>
          <a:bodyPr anchor="b"/>
          <a:lstStyle>
            <a:lvl1pPr algn="l">
              <a:defRPr sz="4000">
                <a:solidFill>
                  <a:srgbClr val="E69318"/>
                </a:solidFill>
                <a:latin typeface="Myriad Pro Semi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412" y="4240404"/>
            <a:ext cx="5439509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59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3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6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5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07" y="189283"/>
            <a:ext cx="10515600" cy="76908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Myriad Pro Semi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 Semibold"/>
              </a:defRPr>
            </a:lvl1pPr>
            <a:lvl2pPr>
              <a:defRPr>
                <a:latin typeface="Myriad Pro Semibold"/>
              </a:defRPr>
            </a:lvl2pPr>
            <a:lvl3pPr>
              <a:defRPr>
                <a:latin typeface="Myriad Pro Semibold"/>
              </a:defRPr>
            </a:lvl3pPr>
            <a:lvl4pPr>
              <a:defRPr>
                <a:latin typeface="Myriad Pro Semibold"/>
              </a:defRPr>
            </a:lvl4pPr>
            <a:lvl5pPr>
              <a:defRPr>
                <a:latin typeface="Myriad Pro Semi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7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5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67155" y="198073"/>
            <a:ext cx="10515600" cy="73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4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9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1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9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7155" y="198073"/>
            <a:ext cx="10515600" cy="73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 Semibold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 Semibold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 Semibold"/>
              </a:defRPr>
            </a:lvl1pPr>
          </a:lstStyle>
          <a:p>
            <a:fld id="{04F192F5-7590-44FF-9C83-33DE5B563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13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Myriad Pro Semibold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 Semibold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 Semibold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 Semibold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Semibold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Semibold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isphealth.org/" TargetMode="External"/><Relationship Id="rId2" Type="http://schemas.openxmlformats.org/officeDocument/2006/relationships/hyperlink" Target="https://www.crisphealth.org/basic-care-management-software-vendor-rfp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Care Management Software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Bidder’s Conference</a:t>
            </a:r>
          </a:p>
          <a:p>
            <a:r>
              <a:rPr lang="en-US" dirty="0"/>
              <a:t>December 14, 2016</a:t>
            </a:r>
          </a:p>
          <a:p>
            <a:endParaRPr lang="en-US" dirty="0"/>
          </a:p>
          <a:p>
            <a:r>
              <a:rPr lang="en-US" dirty="0"/>
              <a:t>Michelle.Rubin@crisphealth.org</a:t>
            </a:r>
          </a:p>
        </p:txBody>
      </p:sp>
    </p:spTree>
    <p:extLst>
      <p:ext uri="{BB962C8B-B14F-4D97-AF65-F5344CB8AC3E}">
        <p14:creationId xmlns:p14="http://schemas.microsoft.com/office/powerpoint/2010/main" val="3205029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CRISP Architecture- Future State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6566" y="1305930"/>
            <a:ext cx="6968358" cy="53826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23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9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78" y="1370565"/>
            <a:ext cx="6902697" cy="5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07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80658" y="2548079"/>
            <a:ext cx="3030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Questions?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4681" y="3509979"/>
            <a:ext cx="7042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Contact Michelle Rubin</a:t>
            </a:r>
          </a:p>
          <a:p>
            <a:pPr algn="ctr"/>
            <a:r>
              <a:rPr lang="en-US" sz="3200" dirty="0"/>
              <a:t>Michelle.Rubin@crisphealth.org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4680" y="4748500"/>
            <a:ext cx="7042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All questions and answers will be posted to CRISP’s website.</a:t>
            </a:r>
          </a:p>
        </p:txBody>
      </p:sp>
      <p:pic>
        <p:nvPicPr>
          <p:cNvPr id="2" name="Picture 1" descr="3spoken: The Unanswered Questions of Modern Monetary Theory #1 - Doe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468" y="1347318"/>
            <a:ext cx="2044932" cy="255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CRISP Website – RFP Information</a:t>
            </a:r>
          </a:p>
          <a:p>
            <a:r>
              <a:rPr lang="en-US" dirty="0"/>
              <a:t>Overview of CRISP</a:t>
            </a:r>
          </a:p>
          <a:p>
            <a:r>
              <a:rPr lang="en-US" dirty="0"/>
              <a:t>CRISP Architecture</a:t>
            </a:r>
          </a:p>
          <a:p>
            <a:r>
              <a:rPr lang="en-US" dirty="0"/>
              <a:t>Expectations of a Care Management Tool</a:t>
            </a:r>
          </a:p>
          <a:p>
            <a:r>
              <a:rPr lang="en-US"/>
              <a:t>RFP Timeline</a:t>
            </a:r>
            <a:endParaRPr lang="en-US" dirty="0"/>
          </a:p>
          <a:p>
            <a:r>
              <a:rPr lang="en-US" dirty="0"/>
              <a:t>Review Pricing Model File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24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CRISP Website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3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08122" y="1375118"/>
            <a:ext cx="5637339" cy="922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hlinkClick r:id="rId2"/>
              </a:rPr>
              <a:t>https://www.crisphealth.org/basic-care-management-software-vendor-rfp/</a:t>
            </a:r>
            <a:r>
              <a:rPr lang="en-US" dirty="0"/>
              <a:t>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47750" y="1363834"/>
            <a:ext cx="4505325" cy="703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hlinkClick r:id="rId3"/>
              </a:rPr>
              <a:t>https://crisphealth.org/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63150" y="2513069"/>
            <a:ext cx="5527282" cy="356693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826649" y="2067047"/>
            <a:ext cx="4726426" cy="44208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75314" y="5725886"/>
            <a:ext cx="1677761" cy="81303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5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12"/>
          <a:stretch/>
        </p:blipFill>
        <p:spPr>
          <a:xfrm>
            <a:off x="7525588" y="1394111"/>
            <a:ext cx="4162320" cy="4962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331" y="2361064"/>
            <a:ext cx="6989257" cy="30283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/>
              <a:t>CRISP is a regional health information exchange (HIE) serving Maryland and the District of Columbia. We are independent not-for-profit membership corporation advised by a wide range of stakeholders who are responsible for healthcare throughout the region. CRISP has been formally designated as Maryland's statewide health information exchange by the Maryland Health Care Commission.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57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12"/>
          <a:stretch/>
        </p:blipFill>
        <p:spPr>
          <a:xfrm>
            <a:off x="7525588" y="1394111"/>
            <a:ext cx="4162320" cy="4962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331" y="2361064"/>
            <a:ext cx="6989257" cy="3028336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We will enable and support the healthcare community of Maryland and our region to appropriately and securely share data in order to facilitate care, reduce costs, and improve health outcomes.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7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12"/>
          <a:stretch/>
        </p:blipFill>
        <p:spPr>
          <a:xfrm>
            <a:off x="7525588" y="1394111"/>
            <a:ext cx="4162320" cy="4962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331" y="2361064"/>
            <a:ext cx="6989257" cy="3028336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To advance health and wellness by deploying health information technology solutions adopted through cooperation and collaboration.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88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12"/>
          <a:stretch/>
        </p:blipFill>
        <p:spPr>
          <a:xfrm>
            <a:off x="7525588" y="1394111"/>
            <a:ext cx="4162320" cy="4962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Guiding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331" y="1394111"/>
            <a:ext cx="6989257" cy="4962243"/>
          </a:xfrm>
        </p:spPr>
        <p:txBody>
          <a:bodyPr>
            <a:normAutofit fontScale="92500" lnSpcReduction="10000"/>
          </a:bodyPr>
          <a:lstStyle/>
          <a:p>
            <a:pPr marL="514338" indent="-514338">
              <a:buFont typeface="+mj-lt"/>
              <a:buAutoNum type="arabicPeriod"/>
            </a:pPr>
            <a:r>
              <a:rPr lang="en-US" i="1" dirty="0"/>
              <a:t>Begin with a manageable scope and remain incremental.</a:t>
            </a:r>
          </a:p>
          <a:p>
            <a:pPr marL="514338" indent="-514338">
              <a:buFont typeface="+mj-lt"/>
              <a:buAutoNum type="arabicPeriod"/>
            </a:pPr>
            <a:r>
              <a:rPr lang="en-US" i="1" dirty="0"/>
              <a:t>Create opportunities to cooperate even while participating healthcare organizations still compete in other ways.</a:t>
            </a:r>
          </a:p>
          <a:p>
            <a:pPr marL="514338" indent="-514338">
              <a:buFont typeface="+mj-lt"/>
              <a:buAutoNum type="arabicPeriod"/>
            </a:pPr>
            <a:r>
              <a:rPr lang="en-US" i="1" dirty="0"/>
              <a:t>Affirm that competition and market-mechanisms spur innovation and improvement.</a:t>
            </a:r>
          </a:p>
          <a:p>
            <a:pPr marL="514338" indent="-514338">
              <a:buFont typeface="+mj-lt"/>
              <a:buAutoNum type="arabicPeriod"/>
            </a:pPr>
            <a:r>
              <a:rPr lang="en-US" i="1" dirty="0"/>
              <a:t>Promote and enable consumers’ control over their own health information.</a:t>
            </a:r>
          </a:p>
          <a:p>
            <a:pPr marL="514338" indent="-514338">
              <a:buFont typeface="+mj-lt"/>
              <a:buAutoNum type="arabicPeriod"/>
            </a:pPr>
            <a:r>
              <a:rPr lang="en-US" i="1" dirty="0"/>
              <a:t>Use best practices and standards.</a:t>
            </a:r>
          </a:p>
          <a:p>
            <a:pPr marL="514338" indent="-514338">
              <a:buFont typeface="+mj-lt"/>
              <a:buAutoNum type="arabicPeriod"/>
            </a:pPr>
            <a:r>
              <a:rPr lang="en-US" i="1" dirty="0"/>
              <a:t>Serve our region’s entire healthcare community.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CRISP Architecture- Current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630" y="1290353"/>
            <a:ext cx="6830739" cy="524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33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a Care Management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1629"/>
            <a:ext cx="10515600" cy="476494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Support new payment models and emerging programs</a:t>
            </a:r>
          </a:p>
          <a:p>
            <a:pPr lvl="1"/>
            <a:r>
              <a:rPr lang="en-US" dirty="0"/>
              <a:t>CCIP: hospital/provider relationship for care management</a:t>
            </a:r>
          </a:p>
          <a:p>
            <a:pPr lvl="1"/>
            <a:r>
              <a:rPr lang="en-US" dirty="0"/>
              <a:t>Advanced Payment Models for hospitals and PCPs</a:t>
            </a:r>
          </a:p>
          <a:p>
            <a:pPr lvl="1"/>
            <a:r>
              <a:rPr lang="en-US" dirty="0"/>
              <a:t>Allow care managers to care for high risk and rising risk patients across the healthcare system</a:t>
            </a:r>
          </a:p>
          <a:p>
            <a:pPr lvl="2"/>
            <a:r>
              <a:rPr lang="en-US" dirty="0"/>
              <a:t>Care Plan Development, manage care teams, document contact with patient/providers/care providers, health risk assessments, task management</a:t>
            </a:r>
          </a:p>
          <a:p>
            <a:pPr marL="914377" lvl="2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Meaningful data exchange between CRISP and care management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06616"/>
      </p:ext>
    </p:extLst>
  </p:cSld>
  <p:clrMapOvr>
    <a:masterClrMapping/>
  </p:clrMapOvr>
</p:sld>
</file>

<file path=ppt/theme/theme1.xml><?xml version="1.0" encoding="utf-8"?>
<a:theme xmlns:a="http://schemas.openxmlformats.org/drawingml/2006/main" name="CRISP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ISP" id="{51451087-F099-44D4-92E2-A0C259142E50}" vid="{C6CE4A70-87C7-4E8A-9D2D-544163CA9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CRISP</Template>
  <TotalTime>506</TotalTime>
  <Words>402</Words>
  <Application>Microsoft Office PowerPoint</Application>
  <PresentationFormat>Widescreen</PresentationFormat>
  <Paragraphs>63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Myriad Pro Semibold</vt:lpstr>
      <vt:lpstr>CRISP</vt:lpstr>
      <vt:lpstr>Care Management Software</vt:lpstr>
      <vt:lpstr>Agenda</vt:lpstr>
      <vt:lpstr>CRISP Website</vt:lpstr>
      <vt:lpstr>Who We Are</vt:lpstr>
      <vt:lpstr>Our Mission</vt:lpstr>
      <vt:lpstr>Our Vision</vt:lpstr>
      <vt:lpstr>Our Guiding Principles</vt:lpstr>
      <vt:lpstr>CRISP Architecture- Current State</vt:lpstr>
      <vt:lpstr>Goals for a Care Management Tool</vt:lpstr>
      <vt:lpstr>CRISP Architecture- Future State</vt:lpstr>
      <vt:lpstr>Timeline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Healthcare Provider Directory</dc:title>
  <dc:creator>Michelle Rubin</dc:creator>
  <cp:lastModifiedBy>Johnross Famisan</cp:lastModifiedBy>
  <cp:revision>60</cp:revision>
  <dcterms:created xsi:type="dcterms:W3CDTF">2016-11-07T13:18:59Z</dcterms:created>
  <dcterms:modified xsi:type="dcterms:W3CDTF">2016-12-14T16:15:09Z</dcterms:modified>
</cp:coreProperties>
</file>